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35" r:id="rId2"/>
    <p:sldId id="334" r:id="rId3"/>
    <p:sldId id="256" r:id="rId4"/>
    <p:sldId id="258" r:id="rId5"/>
    <p:sldId id="259" r:id="rId6"/>
    <p:sldId id="336" r:id="rId7"/>
    <p:sldId id="261" r:id="rId8"/>
    <p:sldId id="337" r:id="rId9"/>
    <p:sldId id="262" r:id="rId10"/>
    <p:sldId id="338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339" r:id="rId31"/>
    <p:sldId id="284" r:id="rId32"/>
    <p:sldId id="340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331" r:id="rId41"/>
    <p:sldId id="295" r:id="rId42"/>
    <p:sldId id="341" r:id="rId43"/>
    <p:sldId id="298" r:id="rId44"/>
    <p:sldId id="300" r:id="rId45"/>
    <p:sldId id="342" r:id="rId46"/>
    <p:sldId id="301" r:id="rId47"/>
    <p:sldId id="302" r:id="rId48"/>
    <p:sldId id="303" r:id="rId49"/>
    <p:sldId id="304" r:id="rId50"/>
    <p:sldId id="305" r:id="rId51"/>
    <p:sldId id="306" r:id="rId52"/>
    <p:sldId id="308" r:id="rId53"/>
    <p:sldId id="333" r:id="rId54"/>
    <p:sldId id="309" r:id="rId55"/>
    <p:sldId id="343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44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45" r:id="rId7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12" autoAdjust="0"/>
    <p:restoredTop sz="94660"/>
  </p:normalViewPr>
  <p:slideViewPr>
    <p:cSldViewPr>
      <p:cViewPr varScale="1">
        <p:scale>
          <a:sx n="102" d="100"/>
          <a:sy n="102" d="100"/>
        </p:scale>
        <p:origin x="222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797"/>
            <a:ext cx="8229600" cy="3154680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7280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9118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A5FC96C-E7E2-8ACA-CE74-09533EEEF0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2FF8D-6DD9-C898-AC0B-A5F71F2B4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meant by the “mode” of an amateur radio satellite?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BC139-E9AE-7798-14CA-D4EF1E9F4D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A. Whether the satellite is in a low earth or geostationary orbit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B. The satellite’s uplink and downlink frequency bands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C. The satellite’s orientation with respect to the Earth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D. Whether the satellite is in a polar or equatorial orbit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E2A04 (B)</a:t>
            </a:r>
          </a:p>
        </p:txBody>
      </p:sp>
    </p:spTree>
    <p:extLst>
      <p:ext uri="{BB962C8B-B14F-4D97-AF65-F5344CB8AC3E}">
        <p14:creationId xmlns:p14="http://schemas.microsoft.com/office/powerpoint/2010/main" val="40318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340D0-5256-4147-BD50-720BF50E0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 the letters in a satellite's mode designator specify?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A6BF41-D108-4114-9CCE-1FF58BFF7D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Power limits for uplink and downlink transmissions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location of the ground control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polarization of uplink and downlink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uplink and downlink frequency ranges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E2A05 ECLM Page (2 - 12)</a:t>
            </a:r>
          </a:p>
        </p:txBody>
      </p:sp>
    </p:spTree>
    <p:extLst>
      <p:ext uri="{BB962C8B-B14F-4D97-AF65-F5344CB8AC3E}">
        <p14:creationId xmlns:p14="http://schemas.microsoft.com/office/powerpoint/2010/main" val="2795331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90702-7C2A-406E-A809-B21FF86BD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 the letters in a satellite's mode designator specify?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BFFCE6-550F-4BEC-8B68-5C342A1CAA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Power limits for uplink and downlink transmissions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location of the ground control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polarization of uplink and downlink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uplink and downlink frequency ranges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E2A05 ECLM Page (2 - 12)</a:t>
            </a:r>
          </a:p>
        </p:txBody>
      </p:sp>
    </p:spTree>
    <p:extLst>
      <p:ext uri="{BB962C8B-B14F-4D97-AF65-F5344CB8AC3E}">
        <p14:creationId xmlns:p14="http://schemas.microsoft.com/office/powerpoint/2010/main" val="3714347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9B282-C160-4DC3-AA0F-ABC629871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are Keplerian elements?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4A2790-025D-4AB0-980F-89B0B97320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Parameters that define the orbit of a satellite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Phase reversing elements in a Yagi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High-emission heater filaments used in magnetron tubes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Encrypting codes used for spread-spectrum modulation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E2A06 ECLM Page (2 - 8)</a:t>
            </a:r>
          </a:p>
        </p:txBody>
      </p:sp>
    </p:spTree>
    <p:extLst>
      <p:ext uri="{BB962C8B-B14F-4D97-AF65-F5344CB8AC3E}">
        <p14:creationId xmlns:p14="http://schemas.microsoft.com/office/powerpoint/2010/main" val="2158830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FFF01-ABB2-425A-BD4B-3C8B0824C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are Keplerian elements?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8A3D97-2225-4616-9EA7-0E5B7CE229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Parameters that define the orbit of a satellite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Phase reversing elements in a Yagi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High-emission heater filaments used in magnetron tubes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Encrypting codes used for spread-spectrum modulation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E2A06 ECLM Page (2 - 8)</a:t>
            </a:r>
          </a:p>
        </p:txBody>
      </p:sp>
    </p:spTree>
    <p:extLst>
      <p:ext uri="{BB962C8B-B14F-4D97-AF65-F5344CB8AC3E}">
        <p14:creationId xmlns:p14="http://schemas.microsoft.com/office/powerpoint/2010/main" val="65785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6C9B3-9C71-43F7-9443-466BC449A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types of signals can be relayed through a linear transponder?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80605F-DC13-4ED5-A152-C49A6E9AD6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FM and CW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SSB and SSTV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PSK and packet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E2A07 ECLM Page (2 - 10)</a:t>
            </a:r>
          </a:p>
        </p:txBody>
      </p:sp>
    </p:spTree>
    <p:extLst>
      <p:ext uri="{BB962C8B-B14F-4D97-AF65-F5344CB8AC3E}">
        <p14:creationId xmlns:p14="http://schemas.microsoft.com/office/powerpoint/2010/main" val="41875756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3536B-2173-46A4-A4C0-2EEEECD36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types of signals can be relayed through a linear transponder?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1EF064-918B-4D52-8B70-4B46340D86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FM and CW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SSB and SSTV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PSK and packet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E2A07 ECLM Page (2 - 10)</a:t>
            </a:r>
          </a:p>
        </p:txBody>
      </p:sp>
    </p:spTree>
    <p:extLst>
      <p:ext uri="{BB962C8B-B14F-4D97-AF65-F5344CB8AC3E}">
        <p14:creationId xmlns:p14="http://schemas.microsoft.com/office/powerpoint/2010/main" val="5255338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0310B-3317-4658-9CAE-BB3D4CE80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should effective radiated power to a satellite that uses a linear transponder be limited?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CD1DC-16F6-4742-BDAE-B82A17EBDE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prevent creating errors in the satellite telemetry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avoid reducing the downlink power to all other users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prevent the satellite from emitting out-of-band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avoid interfering with terrestrial QSOs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E2A08 ECLM Page (2 - 11)</a:t>
            </a:r>
          </a:p>
        </p:txBody>
      </p:sp>
    </p:spTree>
    <p:extLst>
      <p:ext uri="{BB962C8B-B14F-4D97-AF65-F5344CB8AC3E}">
        <p14:creationId xmlns:p14="http://schemas.microsoft.com/office/powerpoint/2010/main" val="4111894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B8549-E0C6-476F-9B45-7DA0F6FFB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should effective radiated power to a satellite that uses a linear transponder be limited?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37F106-ADE0-45FA-A73E-5546EA589C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prevent creating errors in the satellite telemetry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avoid reducing the downlink power to all other users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prevent the satellite from emitting out-of-band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avoid interfering with terrestrial QSOs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E2A08 ECLM Page (2 - 11)</a:t>
            </a:r>
          </a:p>
        </p:txBody>
      </p:sp>
    </p:spTree>
    <p:extLst>
      <p:ext uri="{BB962C8B-B14F-4D97-AF65-F5344CB8AC3E}">
        <p14:creationId xmlns:p14="http://schemas.microsoft.com/office/powerpoint/2010/main" val="38938991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B02DF-9427-44AF-A382-94ACFC0A3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 the terms "L band" and "S band" specify regarding satellite communications?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1ECFF9-2EF5-4AD3-9F5F-AFCC8F467F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23 centimeter and 13 centimeter 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2 meter and 70 centimeter 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FM and Digital Store-and-Forward systems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Which sideband to use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E2A09 ECLM Page (2 - 12)</a:t>
            </a:r>
          </a:p>
        </p:txBody>
      </p:sp>
    </p:spTree>
    <p:extLst>
      <p:ext uri="{BB962C8B-B14F-4D97-AF65-F5344CB8AC3E}">
        <p14:creationId xmlns:p14="http://schemas.microsoft.com/office/powerpoint/2010/main" val="2670351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08623-DE77-45CE-8675-036A6FCDD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 the terms "L band" and "S band" specify regarding satellite communications?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393FF6-8306-4782-B334-4183ED434B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23 centimeter and 13 centimeter 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2 meter and 70 centimeter 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FM and Digital Store-and-Forward systems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Which sideband to use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E2A09 ECLM Page (2 - 12)</a:t>
            </a:r>
          </a:p>
        </p:txBody>
      </p:sp>
    </p:spTree>
    <p:extLst>
      <p:ext uri="{BB962C8B-B14F-4D97-AF65-F5344CB8AC3E}">
        <p14:creationId xmlns:p14="http://schemas.microsoft.com/office/powerpoint/2010/main" val="29905532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1182B-2932-4D22-B295-2DD3B17A9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satellite appears to stay in one position in the sky?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D52328-17E6-40CB-99D7-33420BE868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HEO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Geostationary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Geomagnetic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LEO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E2A10 ECLM Page (2 - 8)</a:t>
            </a:r>
          </a:p>
        </p:txBody>
      </p:sp>
    </p:spTree>
    <p:extLst>
      <p:ext uri="{BB962C8B-B14F-4D97-AF65-F5344CB8AC3E}">
        <p14:creationId xmlns:p14="http://schemas.microsoft.com/office/powerpoint/2010/main" val="32557135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DCF4D-97BF-44CD-81DD-122F2ACC4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satellite appears to stay in one position in the sky?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96109B-2E50-4EE0-9374-5B3E4B8933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HEO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Geostationary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Geomagnetic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LEO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E2A10 ECLM Page (2 - 8)</a:t>
            </a:r>
          </a:p>
        </p:txBody>
      </p:sp>
    </p:spTree>
    <p:extLst>
      <p:ext uri="{BB962C8B-B14F-4D97-AF65-F5344CB8AC3E}">
        <p14:creationId xmlns:p14="http://schemas.microsoft.com/office/powerpoint/2010/main" val="41748165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271D7-5EDB-4D3F-9054-2D0283AD7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antenna can be used to minimize the effects of spin modulation and Faraday rotation?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DFA22F-7FB5-470E-A9AB-266AC19383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linearly polarized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circularly polarized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isotropic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log-periodic dipole array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E2A11 ECLM Page (2 - 9)</a:t>
            </a:r>
          </a:p>
        </p:txBody>
      </p:sp>
    </p:spTree>
    <p:extLst>
      <p:ext uri="{BB962C8B-B14F-4D97-AF65-F5344CB8AC3E}">
        <p14:creationId xmlns:p14="http://schemas.microsoft.com/office/powerpoint/2010/main" val="39662258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37D5A-20B1-4572-915D-536033F64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antenna can be used to minimize the effects of spin modulation and Faraday rotation?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222AB5-5E3B-400F-8528-C74BA229B0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linearly polarized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circularly polarized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isotropic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log-periodic dipole array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E2A11 ECLM Page (2 - 9)</a:t>
            </a:r>
          </a:p>
        </p:txBody>
      </p:sp>
    </p:spTree>
    <p:extLst>
      <p:ext uri="{BB962C8B-B14F-4D97-AF65-F5344CB8AC3E}">
        <p14:creationId xmlns:p14="http://schemas.microsoft.com/office/powerpoint/2010/main" val="178658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1D07C-466A-412B-BE85-03D56B5BB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digital store-and-forward functions on an amateur radio satellite?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0B5D58-2714-4746-BF21-CB11F701AC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upload operational software for the transponder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delay download of telemetry between satellites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store digital messages in the satellite for later download by other stations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relay messages between satellites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E2A12 ECLM Page (2 - 12)</a:t>
            </a:r>
          </a:p>
        </p:txBody>
      </p:sp>
    </p:spTree>
    <p:extLst>
      <p:ext uri="{BB962C8B-B14F-4D97-AF65-F5344CB8AC3E}">
        <p14:creationId xmlns:p14="http://schemas.microsoft.com/office/powerpoint/2010/main" val="14839958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69E0C-B055-48E9-A4CC-8F1B1FC3D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digital store-and-forward functions on an amateur radio satellite?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7E368-2025-4E42-996E-D00E7EEF9D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upload operational software for the transponder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delay download of telemetry between satellites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store digital messages in the satellite for later download by other stations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relay messages between satellites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E2A12 ECLM Page (2 - 12)</a:t>
            </a:r>
          </a:p>
        </p:txBody>
      </p:sp>
    </p:spTree>
    <p:extLst>
      <p:ext uri="{BB962C8B-B14F-4D97-AF65-F5344CB8AC3E}">
        <p14:creationId xmlns:p14="http://schemas.microsoft.com/office/powerpoint/2010/main" val="12506869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BE16E-F565-4C8B-B735-E908E2CA4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techniques is used by digital satellites to relay messages?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C065B1-A682-4445-AFCD-C8E0C0048F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Digipeating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Store-and-forward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Multi-satellite relaying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Node hopping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E2A13 ECLM Page (2 - 12)</a:t>
            </a:r>
          </a:p>
        </p:txBody>
      </p:sp>
    </p:spTree>
    <p:extLst>
      <p:ext uri="{BB962C8B-B14F-4D97-AF65-F5344CB8AC3E}">
        <p14:creationId xmlns:p14="http://schemas.microsoft.com/office/powerpoint/2010/main" val="2912595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D5C17-840F-4196-A7D1-BB3A44EEA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techniques is used by digital satellites to relay messages?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24AD1A-F28A-4B5B-9541-459C581CBA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Digipeating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Store-and-forward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Multi-satellite relaying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Node hopping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E2A13 ECLM Page (2 - 12)</a:t>
            </a:r>
          </a:p>
        </p:txBody>
      </p:sp>
    </p:spTree>
    <p:extLst>
      <p:ext uri="{BB962C8B-B14F-4D97-AF65-F5344CB8AC3E}">
        <p14:creationId xmlns:p14="http://schemas.microsoft.com/office/powerpoint/2010/main" val="14144678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3E9FC-1B8E-4EE7-AB97-77785943E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digital television, what does a coding rate of 3/4 mean?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8A83E5-CD54-4138-960A-2260D31886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25% of the data sent is forward error correction data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Data compression reduces data rate by 3/4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1/4 of the time interval is used as a guard interval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Three, four-bit words are used to transmit each pixel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E2B01</a:t>
            </a:r>
          </a:p>
        </p:txBody>
      </p:sp>
    </p:spTree>
    <p:extLst>
      <p:ext uri="{BB962C8B-B14F-4D97-AF65-F5344CB8AC3E}">
        <p14:creationId xmlns:p14="http://schemas.microsoft.com/office/powerpoint/2010/main" val="3584024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070EA-07E2-4718-AC99-EC6D31568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direction of an ascending pass for an amateur satellite?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B139D4-B6A8-456C-88D0-AB530A9FC2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From west to east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From east to west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From south to north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From north to south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E2A01 ECLM Page (2 - 9)</a:t>
            </a:r>
          </a:p>
        </p:txBody>
      </p:sp>
    </p:spTree>
    <p:extLst>
      <p:ext uri="{BB962C8B-B14F-4D97-AF65-F5344CB8AC3E}">
        <p14:creationId xmlns:p14="http://schemas.microsoft.com/office/powerpoint/2010/main" val="22672057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022612F-7423-D60C-6804-23486E312E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7CB48-9F42-653C-957A-5039365A5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digital television, what does a coding rate of 3/4 mean?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9FE3CE-49ED-E7C7-98CE-F14F9A2E93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25% of the data sent is forward error correction data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Data compression reduces data rate by 3/4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1/4 of the time interval is used as a guard interval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Three, four-bit words are used to transmit each pixel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E2B01 (A)</a:t>
            </a:r>
          </a:p>
        </p:txBody>
      </p:sp>
    </p:spTree>
    <p:extLst>
      <p:ext uri="{BB962C8B-B14F-4D97-AF65-F5344CB8AC3E}">
        <p14:creationId xmlns:p14="http://schemas.microsoft.com/office/powerpoint/2010/main" val="39176278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6C8B3-805D-44AD-AD89-0ED61580C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many horizontal lines make up a fast-scan (NTSC) television frame?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E92D9D-7DDD-4EF8-8E70-161F0FC90B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525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1080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E2B02</a:t>
            </a:r>
          </a:p>
        </p:txBody>
      </p:sp>
    </p:spTree>
    <p:extLst>
      <p:ext uri="{BB962C8B-B14F-4D97-AF65-F5344CB8AC3E}">
        <p14:creationId xmlns:p14="http://schemas.microsoft.com/office/powerpoint/2010/main" val="15382714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0C6110C-466D-86D0-C9B1-C2BF3A8C07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A602A-52B9-F274-9F95-0069D42E3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many horizontal lines make up a fast-scan (NTSC) television frame?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F72DED-4EB5-823F-F0F5-0CD6678DBD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525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1080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E2B02 (C)</a:t>
            </a:r>
          </a:p>
        </p:txBody>
      </p:sp>
    </p:spTree>
    <p:extLst>
      <p:ext uri="{BB962C8B-B14F-4D97-AF65-F5344CB8AC3E}">
        <p14:creationId xmlns:p14="http://schemas.microsoft.com/office/powerpoint/2010/main" val="37705589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AFCD-1019-49B5-9871-E4A1C3FA4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an interlaced scanning pattern generated in a fast-scan (NTSC) television system?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03546C-BD3E-4F41-8729-85E19EB90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By scanning two fields simultaneously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By scanning each field from bottom to top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By scanning lines from left to right in one field and right to left in the next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By scanning odd numbered lines in one field and even numbered lines in the next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E2B03 ECLM Page (8 - 20)</a:t>
            </a:r>
          </a:p>
        </p:txBody>
      </p:sp>
    </p:spTree>
    <p:extLst>
      <p:ext uri="{BB962C8B-B14F-4D97-AF65-F5344CB8AC3E}">
        <p14:creationId xmlns:p14="http://schemas.microsoft.com/office/powerpoint/2010/main" val="12270915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1201B-B3B1-4F32-B5DB-E8D2E4731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an interlaced scanning pattern generated in a fast-scan (NTSC) television system?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CCF082-92A4-4041-83EE-0CEB728EED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By scanning two fields simultaneously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By scanning each field from bottom to top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By scanning lines from left to right in one field and right to left in the next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By scanning odd numbered lines in one field and even numbered lines in the next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E2B03 ECLM Page (8 - 20)</a:t>
            </a:r>
          </a:p>
        </p:txBody>
      </p:sp>
    </p:spTree>
    <p:extLst>
      <p:ext uri="{BB962C8B-B14F-4D97-AF65-F5344CB8AC3E}">
        <p14:creationId xmlns:p14="http://schemas.microsoft.com/office/powerpoint/2010/main" val="37437512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CE20C-6427-4669-A3A9-FD4013308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color information sent in analog SSTV?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9D04B4-90D9-4CF2-ACAC-CB176FD807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Color lines are sent sequentially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Color information is sent on a 2.8 kHz subcarrier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Color is sent in a color burst at the end of each 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Color is amplitude modulated on the frequency modulated intensity signal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E2B04 ECLM Page (8 - 23)</a:t>
            </a:r>
          </a:p>
        </p:txBody>
      </p:sp>
    </p:spTree>
    <p:extLst>
      <p:ext uri="{BB962C8B-B14F-4D97-AF65-F5344CB8AC3E}">
        <p14:creationId xmlns:p14="http://schemas.microsoft.com/office/powerpoint/2010/main" val="9313441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562A5-D10C-4A45-A2E4-6BE8F2579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color information sent in analog SSTV?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8B8921-A128-4877-BC27-1E382AC79E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Color lines are sent sequentially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Color information is sent on a 2.8 kHz subcarrier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Color is sent in a color burst at the end of each 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Color is amplitude modulated on the frequency modulated intensity signal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E2B04 ECLM Page (8 - 23)</a:t>
            </a:r>
          </a:p>
        </p:txBody>
      </p:sp>
    </p:spTree>
    <p:extLst>
      <p:ext uri="{BB962C8B-B14F-4D97-AF65-F5344CB8AC3E}">
        <p14:creationId xmlns:p14="http://schemas.microsoft.com/office/powerpoint/2010/main" val="20186136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E8BE5-3153-43B3-82C8-6543CB38F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describes the use of vestigial sideband in analog fast-scan TV transmissions?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218531-D858-4F8D-A918-95EE2D13E2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vestigial sideband carries the audio information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vestigial sideband contains chroma information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Vestigial sideband reduces bandwidth while allowing for simple video detector circuitry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Vestigial sideband provides high frequency emphasis to sharpen the picture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E2B05 ECLM Page (8 - 21)</a:t>
            </a:r>
          </a:p>
        </p:txBody>
      </p:sp>
    </p:spTree>
    <p:extLst>
      <p:ext uri="{BB962C8B-B14F-4D97-AF65-F5344CB8AC3E}">
        <p14:creationId xmlns:p14="http://schemas.microsoft.com/office/powerpoint/2010/main" val="25726152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35DD0-E1C6-4A2B-8209-5DDBDFB00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describes the use of vestigial sideband in analog fast-scan TV transmissions?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825305-0676-41A6-9DC5-72B6518A13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vestigial sideband carries the audio information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vestigial sideband contains chroma information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Vestigial sideband reduces bandwidth while allowing for simple video detector circuitry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Vestigial sideband provides high frequency emphasis to sharpen the picture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E2B05 ECLM Page (8 - 21)</a:t>
            </a:r>
          </a:p>
        </p:txBody>
      </p:sp>
    </p:spTree>
    <p:extLst>
      <p:ext uri="{BB962C8B-B14F-4D97-AF65-F5344CB8AC3E}">
        <p14:creationId xmlns:p14="http://schemas.microsoft.com/office/powerpoint/2010/main" val="15852854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5F9C2-5856-430A-B0EF-E538D10DF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vestigial sideband modulation?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7272C0-B06A-42B3-A3D7-DF33B0A50A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127" y="2658687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Amplitude modulation in which one complete sideband and a portion of the other are transmitted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type of modulation in which one sideband is inverted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Narrow-band FM modulation achieved by filtering one sideband from the audio before frequency modulating the carrier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Spread spectrum modulation achieved by applying FM modulation following single sideband amplitude modulation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E2B06 ECLM Page (8 - 21)</a:t>
            </a:r>
          </a:p>
        </p:txBody>
      </p:sp>
    </p:spTree>
    <p:extLst>
      <p:ext uri="{BB962C8B-B14F-4D97-AF65-F5344CB8AC3E}">
        <p14:creationId xmlns:p14="http://schemas.microsoft.com/office/powerpoint/2010/main" val="406299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3207F-D4A0-4912-B1D0-185071B77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direction of an ascending pass for an amateur satellite?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154A02-884C-4340-9A4F-03F958A607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From west to east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From east to west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From south to north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From north to south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E2A01 ECLM Page (2 - 9)</a:t>
            </a:r>
          </a:p>
        </p:txBody>
      </p:sp>
    </p:spTree>
    <p:extLst>
      <p:ext uri="{BB962C8B-B14F-4D97-AF65-F5344CB8AC3E}">
        <p14:creationId xmlns:p14="http://schemas.microsoft.com/office/powerpoint/2010/main" val="28088256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5F9C2-5856-430A-B0EF-E538D10DF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vestigial sideband modulation?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7272C0-B06A-42B3-A3D7-DF33B0A50A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127" y="2658687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Amplitude modulation in which one complete sideband and a portion of the other are transmitted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type of modulation in which one sideband is inverted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Narrow-band FM modulation achieved by filtering one sideband from the audio before frequency modulating the carrier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Spread spectrum modulation achieved by applying FM modulation following single sideband amplitude modulation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E2B06 ECLM Page (8 - 21)</a:t>
            </a:r>
          </a:p>
        </p:txBody>
      </p:sp>
    </p:spTree>
    <p:extLst>
      <p:ext uri="{BB962C8B-B14F-4D97-AF65-F5344CB8AC3E}">
        <p14:creationId xmlns:p14="http://schemas.microsoft.com/office/powerpoint/2010/main" val="61178486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49160-700A-47C0-A844-A5CEB90EB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types of modulation are used for amateur television DVB-T signals?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60F59E-BF68-449D-A42A-5D494947B6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FM and FSK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QAM and QPSK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AM and OOK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E2B07</a:t>
            </a:r>
          </a:p>
        </p:txBody>
      </p:sp>
    </p:spTree>
    <p:extLst>
      <p:ext uri="{BB962C8B-B14F-4D97-AF65-F5344CB8AC3E}">
        <p14:creationId xmlns:p14="http://schemas.microsoft.com/office/powerpoint/2010/main" val="212330885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4F8BBAC-98B1-45D2-C93B-07635A7BE8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B4376-82E3-BF2B-FA00-109E1C868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types of modulation are used for amateur television DVB-T signals?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EA018E-2AC0-D11A-B482-BD2546900E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FM and FSK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QAM and QPSK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AM and OOK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E2B07 (B)</a:t>
            </a:r>
          </a:p>
        </p:txBody>
      </p:sp>
    </p:spTree>
    <p:extLst>
      <p:ext uri="{BB962C8B-B14F-4D97-AF65-F5344CB8AC3E}">
        <p14:creationId xmlns:p14="http://schemas.microsoft.com/office/powerpoint/2010/main" val="26078666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20D2D-5930-42E9-B8FB-E67DC0A12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technique allows commercial analog TV receivers to be used for fast-scan TV operations on the 70 cm band?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7AD966-E626-479C-B04F-526731F241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Transmitting on channels shared with cable TV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Using converted satellite TV dishes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Transmitting on the abandoned TV channel 2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Using USB and demodulating the signal with a computer sound card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E2B08 ECLM Page (8 - 19)</a:t>
            </a:r>
          </a:p>
        </p:txBody>
      </p:sp>
    </p:spTree>
    <p:extLst>
      <p:ext uri="{BB962C8B-B14F-4D97-AF65-F5344CB8AC3E}">
        <p14:creationId xmlns:p14="http://schemas.microsoft.com/office/powerpoint/2010/main" val="23218572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3DB89-FECD-41CF-99AE-A6E4F4CA4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kind of receiver can be used to receive and decode SSTV using the Digital Radio Mondiale (DRM) protocol?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FF9DA1-3518-41D0-B27E-918BF05A4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745" y="3488576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CDMA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AREDN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SSB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E2B09 ECLM Page (8 - 23)</a:t>
            </a:r>
          </a:p>
        </p:txBody>
      </p:sp>
    </p:spTree>
    <p:extLst>
      <p:ext uri="{BB962C8B-B14F-4D97-AF65-F5344CB8AC3E}">
        <p14:creationId xmlns:p14="http://schemas.microsoft.com/office/powerpoint/2010/main" val="107285158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0EB471F-0E5A-AD5A-9A1A-16215EA4C1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F2842-1042-FB8F-1DB4-BFAAEAA07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kind of receiver can be used to receive and decode SSTV using the Digital Radio Mondiale (DRM) protocol?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00C879-6986-5BB0-C7B6-3C5988CE6F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745" y="3488576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CDMA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AREDN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SSB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E2B09 ECLM Page (8 - 23)</a:t>
            </a:r>
          </a:p>
        </p:txBody>
      </p:sp>
    </p:spTree>
    <p:extLst>
      <p:ext uri="{BB962C8B-B14F-4D97-AF65-F5344CB8AC3E}">
        <p14:creationId xmlns:p14="http://schemas.microsoft.com/office/powerpoint/2010/main" val="338381038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EB87E-4C04-4A8C-A6E9-EED17BF20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aspect of an analog slow-scan television signal encodes the brightness of the picture?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953BE-DF31-4727-BD55-AAF777270A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Tone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Tone amplitude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Sync amplitude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Sync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E2B10 ECLM Page (8 - 23)</a:t>
            </a:r>
          </a:p>
        </p:txBody>
      </p:sp>
    </p:spTree>
    <p:extLst>
      <p:ext uri="{BB962C8B-B14F-4D97-AF65-F5344CB8AC3E}">
        <p14:creationId xmlns:p14="http://schemas.microsoft.com/office/powerpoint/2010/main" val="322964547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66EED-B733-443F-AAC2-DFAFE4C26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aspect of an analog slow-scan television signal encodes the brightness of the picture?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674499-DEA0-4929-A292-C163D17A7B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Tone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Tone amplitude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Sync amplitude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Sync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E2B10 ECLM Page (8 - 23)</a:t>
            </a:r>
          </a:p>
        </p:txBody>
      </p:sp>
    </p:spTree>
    <p:extLst>
      <p:ext uri="{BB962C8B-B14F-4D97-AF65-F5344CB8AC3E}">
        <p14:creationId xmlns:p14="http://schemas.microsoft.com/office/powerpoint/2010/main" val="380742352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ED323-D8DC-49DF-997E-0E0082C91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the Vertical Interval Signaling (VIS) code sent as part of an SSTV transmission?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0A4187-76EA-407A-B4BD-096EC0DD4C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lock the color burst oscillator in color SSTV images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identify the SSTV mode being used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provide vertical synchronization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identify the call sign of the station transmitting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E2B11 ECLM Page (8 - 23)</a:t>
            </a:r>
          </a:p>
        </p:txBody>
      </p:sp>
    </p:spTree>
    <p:extLst>
      <p:ext uri="{BB962C8B-B14F-4D97-AF65-F5344CB8AC3E}">
        <p14:creationId xmlns:p14="http://schemas.microsoft.com/office/powerpoint/2010/main" val="365293898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1019D-A8C6-4A0E-9EAF-3FE1FF5E7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the Vertical Interval Signaling (VIS) code sent as part of an SSTV transmission?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AE21EA-9DA3-4891-995E-ED727101CE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lock the color burst oscillator in color SSTV images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identify the SSTV mode being used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provide vertical synchronization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identify the call sign of the station transmitting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E2B11 ECLM Page (8 - 23)</a:t>
            </a:r>
          </a:p>
        </p:txBody>
      </p:sp>
    </p:spTree>
    <p:extLst>
      <p:ext uri="{BB962C8B-B14F-4D97-AF65-F5344CB8AC3E}">
        <p14:creationId xmlns:p14="http://schemas.microsoft.com/office/powerpoint/2010/main" val="169447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35248-D53D-4941-898E-B13AB29C4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characteristic of an inverting linear transponder?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7ED8A2-CB52-4BAC-9071-80D4DD0F1A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Doppler shift is reduced because the uplink and downlink shifts are in opposite directions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Signal position in the band is reversed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Upper sideband on the uplink becomes lower sideband on the downlink, and vice versa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E2A02 ECLM Page (2 - 11)</a:t>
            </a:r>
          </a:p>
        </p:txBody>
      </p:sp>
    </p:spTree>
    <p:extLst>
      <p:ext uri="{BB962C8B-B14F-4D97-AF65-F5344CB8AC3E}">
        <p14:creationId xmlns:p14="http://schemas.microsoft.com/office/powerpoint/2010/main" val="173446423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E41FF-9437-465C-AA79-862B5BEA7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signals SSTV receiving software to begin a new picture line?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53D3F-B3B7-4389-AA1A-4C764782F3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Specific tone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Elapsed time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Specific tone amplitudes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two-tone signal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E2B12 ECLM Page (8 - 23)</a:t>
            </a:r>
          </a:p>
        </p:txBody>
      </p:sp>
    </p:spTree>
    <p:extLst>
      <p:ext uri="{BB962C8B-B14F-4D97-AF65-F5344CB8AC3E}">
        <p14:creationId xmlns:p14="http://schemas.microsoft.com/office/powerpoint/2010/main" val="133486100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5ADE7-CD2F-477C-8118-46EA51CDF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signals SSTV receiving software to begin a new picture line?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9649F8-3873-4E53-A361-5AA9C6BC4D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Specific tone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Elapsed time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Specific tone amplitudes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two-tone signal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E2B12 ECLM Page (8 - 23)</a:t>
            </a:r>
          </a:p>
        </p:txBody>
      </p:sp>
    </p:spTree>
    <p:extLst>
      <p:ext uri="{BB962C8B-B14F-4D97-AF65-F5344CB8AC3E}">
        <p14:creationId xmlns:p14="http://schemas.microsoft.com/office/powerpoint/2010/main" val="398799313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89917-538D-4E92-8FA6-1E7ED6D2F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indicator is required to be used by U.S.-licensed operators when operating a station via remote control and remote the transmitter is located in the U.S.?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EDF3C-5C85-4C79-89FE-93ECBB75DF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3345" y="3505200"/>
            <a:ext cx="8229600" cy="2667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/ followed by the USPS two-letter abbreviation for the state in which the remote station is located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/R# where # is the district of the remote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/ followed by the ARRL Section of the remote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No additional indicator is required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E2C01 ECLM Page (2 - 7)</a:t>
            </a:r>
          </a:p>
        </p:txBody>
      </p:sp>
    </p:spTree>
    <p:extLst>
      <p:ext uri="{BB962C8B-B14F-4D97-AF65-F5344CB8AC3E}">
        <p14:creationId xmlns:p14="http://schemas.microsoft.com/office/powerpoint/2010/main" val="285609385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89917-538D-4E92-8FA6-1E7ED6D2F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indicator is required to be used by U.S.-licensed operators when operating a station via remote control and remote the transmitter is located in the U.S.?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EDF3C-5C85-4C79-89FE-93ECBB75DF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3345" y="3505200"/>
            <a:ext cx="8229600" cy="2667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/ followed by the USPS two-letter abbreviation for the state in which the remote station is located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/R# where # is the district of the remote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/ followed by the ARRL Section of the remote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No additional indicator is required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E2C01 ECLM Page (2 - 7)</a:t>
            </a:r>
          </a:p>
        </p:txBody>
      </p:sp>
    </p:spTree>
    <p:extLst>
      <p:ext uri="{BB962C8B-B14F-4D97-AF65-F5344CB8AC3E}">
        <p14:creationId xmlns:p14="http://schemas.microsoft.com/office/powerpoint/2010/main" val="145943203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13434-4D25-46D0-9DC6-6210A84F4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file formats is used for exchanging amateur radio log data?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668871-7DFF-4F4B-B6D8-DF65120B81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A. NEC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B. ARLD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C. ADIF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D. OCF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E2C02 ECLM Page (2 - 7)</a:t>
            </a:r>
          </a:p>
        </p:txBody>
      </p:sp>
    </p:spTree>
    <p:extLst>
      <p:ext uri="{BB962C8B-B14F-4D97-AF65-F5344CB8AC3E}">
        <p14:creationId xmlns:p14="http://schemas.microsoft.com/office/powerpoint/2010/main" val="324643457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113BA73-4774-412B-6DE3-7ABC0D9C2D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86673-3702-B0BC-AD02-AB0EA93E0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file formats is used for exchanging amateur radio log data?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AFB0F5-D750-8622-84E8-872A297F17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A. NEC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B. ARLD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C. ADIF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D. OCF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(C) E2C02 ECLM Page (2 - 7)</a:t>
            </a:r>
          </a:p>
        </p:txBody>
      </p:sp>
    </p:spTree>
    <p:extLst>
      <p:ext uri="{BB962C8B-B14F-4D97-AF65-F5344CB8AC3E}">
        <p14:creationId xmlns:p14="http://schemas.microsoft.com/office/powerpoint/2010/main" val="206875721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AEB7C-3BD1-423A-8372-48258D1B7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From which of the following bands is amateur radio contesting generally excluded?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8790E-1C01-41B5-A9DD-1ED3E2A03B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30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33 centimeters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E2C03 ECLM Page (2 - 6)</a:t>
            </a:r>
          </a:p>
        </p:txBody>
      </p:sp>
    </p:spTree>
    <p:extLst>
      <p:ext uri="{BB962C8B-B14F-4D97-AF65-F5344CB8AC3E}">
        <p14:creationId xmlns:p14="http://schemas.microsoft.com/office/powerpoint/2010/main" val="344924484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26895-9953-4C6B-9C21-D6E273BFE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From which of the following bands is amateur radio contesting generally excluded?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CF4F7C-26FA-4DCB-A210-2AEA839419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30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33 centimeters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 ) E2C03 ECLM Page (2 - 6)</a:t>
            </a:r>
          </a:p>
        </p:txBody>
      </p:sp>
    </p:spTree>
    <p:extLst>
      <p:ext uri="{BB962C8B-B14F-4D97-AF65-F5344CB8AC3E}">
        <p14:creationId xmlns:p14="http://schemas.microsoft.com/office/powerpoint/2010/main" val="340655590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49A79-4D50-447D-93DE-E8E3B7717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frequencies are sometimes used for amateur radio mesh networks?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5CF52E-7D34-4B3C-9801-B41791BF3B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HF frequencies where digital communications are permitted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Frequencies shared with various unlicensed wireless data services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Cable TV channels 41 through 43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60 meter band channel centered on 5373 kHz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E2C04 ECLM Page (8 - 16)</a:t>
            </a:r>
          </a:p>
        </p:txBody>
      </p:sp>
    </p:spTree>
    <p:extLst>
      <p:ext uri="{BB962C8B-B14F-4D97-AF65-F5344CB8AC3E}">
        <p14:creationId xmlns:p14="http://schemas.microsoft.com/office/powerpoint/2010/main" val="331705379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77BDC-5058-4DBD-AFAF-0A0B0831B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frequencies are sometimes used for amateur radio mesh networks?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49663D-6660-4510-87DA-23797936BF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HF frequencies where digital communications are permitted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Frequencies shared with various unlicensed wireless data services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Cable TV channels 41 through 43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60 meter band channel centered on 5373 kHz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E2C04 ECLM Page (8 - 16)</a:t>
            </a:r>
          </a:p>
        </p:txBody>
      </p:sp>
    </p:spTree>
    <p:extLst>
      <p:ext uri="{BB962C8B-B14F-4D97-AF65-F5344CB8AC3E}">
        <p14:creationId xmlns:p14="http://schemas.microsoft.com/office/powerpoint/2010/main" val="568354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96C800C-7BDD-0373-8DA4-23ACC6A62B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71BAE-C2E3-0B8F-3BA6-DB34AE8E2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characteristic of an inverting linear transponder?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F7B6A4-BD73-C92B-2F45-38AA06CA35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Doppler shift is reduced because the uplink and downlink shifts are in opposite directions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Signal position in the band is reversed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Upper sideband on the uplink becomes lower sideband on the downlink, and vice versa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E2A02 ECLM Page (2 - 11)</a:t>
            </a:r>
          </a:p>
        </p:txBody>
      </p:sp>
    </p:spTree>
    <p:extLst>
      <p:ext uri="{BB962C8B-B14F-4D97-AF65-F5344CB8AC3E}">
        <p14:creationId xmlns:p14="http://schemas.microsoft.com/office/powerpoint/2010/main" val="220199999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3B958-BE87-4FC7-AF1C-911205174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a DX QSL Manager?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201C26-D33D-4516-9E76-8882CFA81F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allocate frequencies for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DXpeditions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handle the receiving and sending of confirmation cards for a DX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run a net to allow many stations to contact a rare DX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relay calls to and from a DX station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E2C05 ECLM Page (2 - 3)</a:t>
            </a:r>
          </a:p>
        </p:txBody>
      </p:sp>
    </p:spTree>
    <p:extLst>
      <p:ext uri="{BB962C8B-B14F-4D97-AF65-F5344CB8AC3E}">
        <p14:creationId xmlns:p14="http://schemas.microsoft.com/office/powerpoint/2010/main" val="412599654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A343A-0D77-4637-8BB2-165A7C583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a DX QSL Manager?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92E73-93E0-4FE4-8D39-08B2B808E0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allocate frequencies for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DXpeditions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handle the receiving and sending of confirmation cards for a DX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run a net to allow many stations to contact a rare DX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relay calls to and from a DX station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E2C05 ECLM Page (2 - 3)</a:t>
            </a:r>
          </a:p>
        </p:txBody>
      </p:sp>
    </p:spTree>
    <p:extLst>
      <p:ext uri="{BB962C8B-B14F-4D97-AF65-F5344CB8AC3E}">
        <p14:creationId xmlns:p14="http://schemas.microsoft.com/office/powerpoint/2010/main" val="392172033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A0A4C-FA6A-43F8-A22B-FF3978AF7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During a VHF/UHF contest, in which band segment would you expect to find the highest level of SSB or CW activity?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F6C713-75C7-43E6-B8B7-7076064440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At the top of each band, usually in a segment reserved for contests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In the middle of each band, usually on the national calling frequency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In the weak signal segment of the band, with most of the activity near the calling frequency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In the middle of the band, usually 25 kHz above the national calling frequency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E2C06 ECLM Page (2 - 6)</a:t>
            </a:r>
          </a:p>
        </p:txBody>
      </p:sp>
    </p:spTree>
    <p:extLst>
      <p:ext uri="{BB962C8B-B14F-4D97-AF65-F5344CB8AC3E}">
        <p14:creationId xmlns:p14="http://schemas.microsoft.com/office/powerpoint/2010/main" val="123510661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48577-A4C8-4657-A67C-2151B8921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During a VHF/UHF contest, in which band segment would you expect to find the highest level of SSB or CW activity?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6F9DC-901C-43C7-89DA-7782E7ECE2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At the top of each band, usually in a segment reserved for contests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In the middle of each band, usually on the national calling frequency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In the weak signal segment of the band, with most of the activity near the calling frequency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In the middle of the band, usually 25 kHz above the national calling frequency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(C) E2C06 ECLM Page (2 - 6)</a:t>
            </a:r>
          </a:p>
        </p:txBody>
      </p:sp>
    </p:spTree>
    <p:extLst>
      <p:ext uri="{BB962C8B-B14F-4D97-AF65-F5344CB8AC3E}">
        <p14:creationId xmlns:p14="http://schemas.microsoft.com/office/powerpoint/2010/main" val="405349956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E8A2E-B37F-467F-8D07-330224A9A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Cabrillo format?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2C39DF-59D1-4018-8234-D93817738E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standard for submission of electronic contest logs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method of exchanging information during a contest QSO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most common set of contest rules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rules of order for meetings between contest sponsors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E2C07 ECLM Page (2 - 6)</a:t>
            </a:r>
          </a:p>
        </p:txBody>
      </p:sp>
    </p:spTree>
    <p:extLst>
      <p:ext uri="{BB962C8B-B14F-4D97-AF65-F5344CB8AC3E}">
        <p14:creationId xmlns:p14="http://schemas.microsoft.com/office/powerpoint/2010/main" val="118938560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827FC-F318-4EB2-8458-53B80B55F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Cabrillo format?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B1B278-FAB9-45B2-9710-031C9DF6B2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standard for submission of electronic contest logs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method of exchanging information during a contest QSO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most common set of contest rules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rules of order for meetings between contest sponsors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E2C07 ECLM Page (2 - 6)</a:t>
            </a:r>
          </a:p>
        </p:txBody>
      </p:sp>
    </p:spTree>
    <p:extLst>
      <p:ext uri="{BB962C8B-B14F-4D97-AF65-F5344CB8AC3E}">
        <p14:creationId xmlns:p14="http://schemas.microsoft.com/office/powerpoint/2010/main" val="395252443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CD529-C83F-4EE4-B14B-096BACD72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contacts may be confirmed through the Logbook of The World (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LoTW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9F3A12-FFB6-4071-AC3C-EAB939FA4B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Special event contacts between stations in the US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Contacts between a US station and a non-US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Contacts for Worked All States credit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E2C08 ECLM Page (2 - 3)</a:t>
            </a:r>
          </a:p>
        </p:txBody>
      </p:sp>
    </p:spTree>
    <p:extLst>
      <p:ext uri="{BB962C8B-B14F-4D97-AF65-F5344CB8AC3E}">
        <p14:creationId xmlns:p14="http://schemas.microsoft.com/office/powerpoint/2010/main" val="237155406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68898B2-91A4-E23C-0E95-69E5A255A2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5A96A-A84F-AB01-1008-33B640205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contacts may be confirmed through the Logbook of The World (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LoTW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8F1FAC-5796-ABC1-FC0C-E0E5359D3E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Special event contacts between stations in the US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Contacts between a US station and a non-US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Contacts for Worked All States credit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E2C08 ECLM Page (2 - 3)</a:t>
            </a:r>
          </a:p>
        </p:txBody>
      </p:sp>
    </p:spTree>
    <p:extLst>
      <p:ext uri="{BB962C8B-B14F-4D97-AF65-F5344CB8AC3E}">
        <p14:creationId xmlns:p14="http://schemas.microsoft.com/office/powerpoint/2010/main" val="420230105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2E76B-DDFA-47FF-BA79-F80E1FF89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equipment is commonly used to implement an amateur radio mesh network?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A66E03-512C-463C-BFF2-27422EF510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2 meter VHF transceiver with a 1200 baud modem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optical cable connection between the USB ports of 2 separate computers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wireless router running custom firmware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440 MHz transceiver with a 9600 baud modem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E2C09 ECLM Page (8 - 16)</a:t>
            </a:r>
          </a:p>
        </p:txBody>
      </p:sp>
    </p:spTree>
    <p:extLst>
      <p:ext uri="{BB962C8B-B14F-4D97-AF65-F5344CB8AC3E}">
        <p14:creationId xmlns:p14="http://schemas.microsoft.com/office/powerpoint/2010/main" val="591428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B1E51-D855-4A2D-8A3C-6874A48F0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equipment is commonly used to implement an amateur radio mesh network?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22E9AE-96D1-4345-B1A2-2297F2AB55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2 meter VHF transceiver with a 1200 baud modem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optical cable connection between the USB ports of 2 separate computers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wireless router running custom firmware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440 MHz transceiver with a 9600 baud modem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E2C09 ECLM Page (8 - 16)</a:t>
            </a:r>
          </a:p>
        </p:txBody>
      </p:sp>
    </p:spTree>
    <p:extLst>
      <p:ext uri="{BB962C8B-B14F-4D97-AF65-F5344CB8AC3E}">
        <p14:creationId xmlns:p14="http://schemas.microsoft.com/office/powerpoint/2010/main" val="3721236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393F9-0CC7-452A-9436-8342E0AC0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an upload signal processed by an inverting linear transponder?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5C2993-3719-4919-8733-BABA0737CE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A. The signal is detected and remodulated on the reverse sideband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B. The signal is passed through a nonlinear filter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C. The signal is reduced to I and Q components, and the Q component is filtered out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D. The signal is mixed with a local oscillator signal and the difference product is transmitted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E2A03 ECLM Page (2 - 11)</a:t>
            </a:r>
          </a:p>
        </p:txBody>
      </p:sp>
    </p:spTree>
    <p:extLst>
      <p:ext uri="{BB962C8B-B14F-4D97-AF65-F5344CB8AC3E}">
        <p14:creationId xmlns:p14="http://schemas.microsoft.com/office/powerpoint/2010/main" val="266386082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A8659-B6EF-4DA3-97BE-5F438A2AA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do DX stations often transmit and receive on different frequencies?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A05528-B7B6-453C-8CBB-6CDB609C0C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Because the DX station may be transmitting on a frequency that is prohibited to some responding stations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separate the calling stations from the DX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improve operating efficiency by reducing interference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E2C10 ECLM Page (2 - 4)</a:t>
            </a:r>
          </a:p>
        </p:txBody>
      </p:sp>
    </p:spTree>
    <p:extLst>
      <p:ext uri="{BB962C8B-B14F-4D97-AF65-F5344CB8AC3E}">
        <p14:creationId xmlns:p14="http://schemas.microsoft.com/office/powerpoint/2010/main" val="341597844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790A8-FDF9-4711-A534-A6B442120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do DX stations often transmit and receive on different frequencies?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DF1290-B844-458A-9F52-1546E9DC79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Because the DX station may be transmitting on a frequency that is prohibited to some responding stations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separate the calling stations from the DX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improve operating efficiency by reducing interference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E2C10 ECLM Page (2 - 4)</a:t>
            </a:r>
          </a:p>
        </p:txBody>
      </p:sp>
    </p:spTree>
    <p:extLst>
      <p:ext uri="{BB962C8B-B14F-4D97-AF65-F5344CB8AC3E}">
        <p14:creationId xmlns:p14="http://schemas.microsoft.com/office/powerpoint/2010/main" val="258180423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6E8A2-F952-4AE3-A5D7-E4D2203B2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should you generally identify your station when attempting to contact a DX station during a contest or in a pileup?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8CFD7F-8A28-4C8A-89B9-D82C43686E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Send your full call sign once or twice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Send only the last two letters of your call sign until you make contact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Send your full call sign and grid square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Send the call sign of the DX station three times, the words "this is," then your call sign three times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E2C11 ECLM Page (2 - 4)</a:t>
            </a:r>
          </a:p>
        </p:txBody>
      </p:sp>
    </p:spTree>
    <p:extLst>
      <p:ext uri="{BB962C8B-B14F-4D97-AF65-F5344CB8AC3E}">
        <p14:creationId xmlns:p14="http://schemas.microsoft.com/office/powerpoint/2010/main" val="196890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85431-CA58-4F6B-85F2-A947E3F22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should you generally identify your station when attempting to contact a DX station during a contest or in a pileup?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D6C3E2-5979-4E14-AF35-6BAD081929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Send your full call sign once or twice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Send only the last two letters of your call sign until you make contact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Send your full call sign and grid square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Send the call sign of the DX station three times, the words "this is," then your call sign three times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E2C11 ECLM Page (2 - 4)</a:t>
            </a:r>
          </a:p>
        </p:txBody>
      </p:sp>
    </p:spTree>
    <p:extLst>
      <p:ext uri="{BB962C8B-B14F-4D97-AF65-F5344CB8AC3E}">
        <p14:creationId xmlns:p14="http://schemas.microsoft.com/office/powerpoint/2010/main" val="225059050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39108-8030-408F-8F50-04A3551C8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indicates the delay between a control operator action and the corresponding change in the transmitted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FC5B3-0221-4624-BBF8-EEA4734BBB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Jitter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Hang time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Latency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Anti-VOX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E2C12 ECLM Page (8 - 16)</a:t>
            </a:r>
          </a:p>
        </p:txBody>
      </p:sp>
    </p:spTree>
    <p:extLst>
      <p:ext uri="{BB962C8B-B14F-4D97-AF65-F5344CB8AC3E}">
        <p14:creationId xmlns:p14="http://schemas.microsoft.com/office/powerpoint/2010/main" val="413969266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02B2C8A-ECBE-37CB-8409-A435AB8B5C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EE44E-FDEE-6965-D2D3-8FE1050CB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indicates the delay between a control operator action and the corresponding change in the transmitted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3B8BEE-5017-4494-7EB1-52EBFCFBAF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Jitter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Hang time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Latency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Anti-VOX</a:t>
            </a:r>
          </a:p>
          <a:p>
            <a:r>
              <a:rPr lang="pt-BR" dirty="0">
                <a:latin typeface="Calibri" panose="020F0502020204030204" pitchFamily="34" charset="0"/>
              </a:rPr>
              <a:t>(C) </a:t>
            </a:r>
            <a:r>
              <a:rPr lang="pt-BR" b="0" i="0" u="none" strike="noStrike" baseline="0" dirty="0">
                <a:latin typeface="Calibri" panose="020F0502020204030204" pitchFamily="34" charset="0"/>
              </a:rPr>
              <a:t>E2C12 ECLM Page (8 - 16)</a:t>
            </a:r>
          </a:p>
        </p:txBody>
      </p:sp>
    </p:spTree>
    <p:extLst>
      <p:ext uri="{BB962C8B-B14F-4D97-AF65-F5344CB8AC3E}">
        <p14:creationId xmlns:p14="http://schemas.microsoft.com/office/powerpoint/2010/main" val="2187180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6E52488-8F73-B857-4704-6CCD8FD582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D299C-2139-9D3E-BD94-A6F420DE7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an upload signal processed by an inverting linear transponder?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5B4F7F-A891-BB11-CFF3-8C03FBEE31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A. The signal is detected and remodulated on the reverse sideband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B. The signal is passed through a nonlinear filter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C. The signal is reduced to I and Q components, and the Q component is filtered out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D. The signal is mixed with a local oscillator signal and the difference product is transmitted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E2A03 ECLM Page (2 - 11)</a:t>
            </a:r>
          </a:p>
        </p:txBody>
      </p:sp>
    </p:spTree>
    <p:extLst>
      <p:ext uri="{BB962C8B-B14F-4D97-AF65-F5344CB8AC3E}">
        <p14:creationId xmlns:p14="http://schemas.microsoft.com/office/powerpoint/2010/main" val="4070552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CAB8A-1987-44C5-B002-C85FF33A7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meant by the “mode” of an amateur radio satellite?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D40D00-6116-48A0-8888-91CC2F07E1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A. Whether the satellite is in a low earth or geostationary orbit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B. The satellite’s uplink and downlink frequency bands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C. The satellite’s orientation with respect to the Earth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D. Whether the satellite is in a polar or equatorial orbit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E2A04</a:t>
            </a:r>
          </a:p>
        </p:txBody>
      </p:sp>
    </p:spTree>
    <p:extLst>
      <p:ext uri="{BB962C8B-B14F-4D97-AF65-F5344CB8AC3E}">
        <p14:creationId xmlns:p14="http://schemas.microsoft.com/office/powerpoint/2010/main" val="1331885668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152</TotalTime>
  <Words>4325</Words>
  <Application>Microsoft Office PowerPoint</Application>
  <PresentationFormat>On-screen Show (4:3)</PresentationFormat>
  <Paragraphs>441</Paragraphs>
  <Slides>75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80" baseType="lpstr">
      <vt:lpstr>Arial</vt:lpstr>
      <vt:lpstr>Calibri</vt:lpstr>
      <vt:lpstr>Gill Sans</vt:lpstr>
      <vt:lpstr>Times New Roman</vt:lpstr>
      <vt:lpstr>Module Theme</vt:lpstr>
      <vt:lpstr>PowerPoint Presentation</vt:lpstr>
      <vt:lpstr>PowerPoint Presentation</vt:lpstr>
      <vt:lpstr>What is the direction of an ascending pass for an amateur satellite?</vt:lpstr>
      <vt:lpstr>What is the direction of an ascending pass for an amateur satellite?</vt:lpstr>
      <vt:lpstr>Which of the following is characteristic of an inverting linear transponder?</vt:lpstr>
      <vt:lpstr>Which of the following is characteristic of an inverting linear transponder?</vt:lpstr>
      <vt:lpstr>How is an upload signal processed by an inverting linear transponder?</vt:lpstr>
      <vt:lpstr>How is an upload signal processed by an inverting linear transponder?</vt:lpstr>
      <vt:lpstr>What is meant by the “mode” of an amateur radio satellite?</vt:lpstr>
      <vt:lpstr>What is meant by the “mode” of an amateur radio satellite?</vt:lpstr>
      <vt:lpstr>What do the letters in a satellite's mode designator specify?</vt:lpstr>
      <vt:lpstr>What do the letters in a satellite's mode designator specify?</vt:lpstr>
      <vt:lpstr>What are Keplerian elements?</vt:lpstr>
      <vt:lpstr>What are Keplerian elements?</vt:lpstr>
      <vt:lpstr>Which of the following types of signals can be relayed through a linear transponder?</vt:lpstr>
      <vt:lpstr>Which of the following types of signals can be relayed through a linear transponder?</vt:lpstr>
      <vt:lpstr>Why should effective radiated power to a satellite that uses a linear transponder be limited?</vt:lpstr>
      <vt:lpstr>Why should effective radiated power to a satellite that uses a linear transponder be limited?</vt:lpstr>
      <vt:lpstr>What do the terms "L band" and "S band" specify regarding satellite communications?</vt:lpstr>
      <vt:lpstr>What do the terms "L band" and "S band" specify regarding satellite communications?</vt:lpstr>
      <vt:lpstr>What type of satellite appears to stay in one position in the sky?</vt:lpstr>
      <vt:lpstr>What type of satellite appears to stay in one position in the sky?</vt:lpstr>
      <vt:lpstr>What type of antenna can be used to minimize the effects of spin modulation and Faraday rotation?</vt:lpstr>
      <vt:lpstr>What type of antenna can be used to minimize the effects of spin modulation and Faraday rotation?</vt:lpstr>
      <vt:lpstr>What is the purpose of digital store-and-forward functions on an amateur radio satellite?</vt:lpstr>
      <vt:lpstr>What is the purpose of digital store-and-forward functions on an amateur radio satellite?</vt:lpstr>
      <vt:lpstr>Which of the following techniques is used by digital satellites to relay messages?</vt:lpstr>
      <vt:lpstr>Which of the following techniques is used by digital satellites to relay messages?</vt:lpstr>
      <vt:lpstr>In digital television, what does a coding rate of 3/4 mean?</vt:lpstr>
      <vt:lpstr>In digital television, what does a coding rate of 3/4 mean?</vt:lpstr>
      <vt:lpstr>How many horizontal lines make up a fast-scan (NTSC) television frame?</vt:lpstr>
      <vt:lpstr>How many horizontal lines make up a fast-scan (NTSC) television frame?</vt:lpstr>
      <vt:lpstr>How is an interlaced scanning pattern generated in a fast-scan (NTSC) television system?</vt:lpstr>
      <vt:lpstr>How is an interlaced scanning pattern generated in a fast-scan (NTSC) television system?</vt:lpstr>
      <vt:lpstr>How is color information sent in analog SSTV?</vt:lpstr>
      <vt:lpstr>How is color information sent in analog SSTV?</vt:lpstr>
      <vt:lpstr>Which of the following describes the use of vestigial sideband in analog fast-scan TV transmissions?</vt:lpstr>
      <vt:lpstr>Which of the following describes the use of vestigial sideband in analog fast-scan TV transmissions?</vt:lpstr>
      <vt:lpstr>What is vestigial sideband modulation?</vt:lpstr>
      <vt:lpstr>What is vestigial sideband modulation?</vt:lpstr>
      <vt:lpstr>Which types of modulation are used for amateur television DVB-T signals?</vt:lpstr>
      <vt:lpstr>Which types of modulation are used for amateur television DVB-T signals?</vt:lpstr>
      <vt:lpstr>What technique allows commercial analog TV receivers to be used for fast-scan TV operations on the 70 cm band?</vt:lpstr>
      <vt:lpstr>What kind of receiver can be used to receive and decode SSTV using the Digital Radio Mondiale (DRM) protocol?</vt:lpstr>
      <vt:lpstr>What kind of receiver can be used to receive and decode SSTV using the Digital Radio Mondiale (DRM) protocol?</vt:lpstr>
      <vt:lpstr>What aspect of an analog slow-scan television signal encodes the brightness of the picture?</vt:lpstr>
      <vt:lpstr>What aspect of an analog slow-scan television signal encodes the brightness of the picture?</vt:lpstr>
      <vt:lpstr>What is the function of the Vertical Interval Signaling (VIS) code sent as part of an SSTV transmission?</vt:lpstr>
      <vt:lpstr>What is the function of the Vertical Interval Signaling (VIS) code sent as part of an SSTV transmission?</vt:lpstr>
      <vt:lpstr>What signals SSTV receiving software to begin a new picture line?</vt:lpstr>
      <vt:lpstr>What signals SSTV receiving software to begin a new picture line?</vt:lpstr>
      <vt:lpstr>What indicator is required to be used by U.S.-licensed operators when operating a station via remote control and remote the transmitter is located in the U.S.?</vt:lpstr>
      <vt:lpstr>What indicator is required to be used by U.S.-licensed operators when operating a station via remote control and remote the transmitter is located in the U.S.?</vt:lpstr>
      <vt:lpstr>Which of the following file formats is used for exchanging amateur radio log data?</vt:lpstr>
      <vt:lpstr>Which of the following file formats is used for exchanging amateur radio log data?</vt:lpstr>
      <vt:lpstr>From which of the following bands is amateur radio contesting generally excluded?</vt:lpstr>
      <vt:lpstr>From which of the following bands is amateur radio contesting generally excluded?</vt:lpstr>
      <vt:lpstr>Which of the following frequencies are sometimes used for amateur radio mesh networks?</vt:lpstr>
      <vt:lpstr>Which of the following frequencies are sometimes used for amateur radio mesh networks?</vt:lpstr>
      <vt:lpstr>What is the function of a DX QSL Manager?</vt:lpstr>
      <vt:lpstr>What is the function of a DX QSL Manager?</vt:lpstr>
      <vt:lpstr>During a VHF/UHF contest, in which band segment would you expect to find the highest level of SSB or CW activity?</vt:lpstr>
      <vt:lpstr>During a VHF/UHF contest, in which band segment would you expect to find the highest level of SSB or CW activity?</vt:lpstr>
      <vt:lpstr>What is the Cabrillo format?</vt:lpstr>
      <vt:lpstr>What is the Cabrillo format?</vt:lpstr>
      <vt:lpstr>Which of the following contacts may be confirmed through the Logbook of The World (LoTW)?</vt:lpstr>
      <vt:lpstr>Which of the following contacts may be confirmed through the Logbook of The World (LoTW)?</vt:lpstr>
      <vt:lpstr>What type of equipment is commonly used to implement an amateur radio mesh network?</vt:lpstr>
      <vt:lpstr>What type of equipment is commonly used to implement an amateur radio mesh network?</vt:lpstr>
      <vt:lpstr>Why do DX stations often transmit and receive on different frequencies?</vt:lpstr>
      <vt:lpstr>Why do DX stations often transmit and receive on different frequencies?</vt:lpstr>
      <vt:lpstr>How should you generally identify your station when attempting to contact a DX station during a contest or in a pileup?</vt:lpstr>
      <vt:lpstr>How should you generally identify your station when attempting to contact a DX station during a contest or in a pileup?</vt:lpstr>
      <vt:lpstr>What indicates the delay between a control operator action and the corresponding change in the transmitted signal?</vt:lpstr>
      <vt:lpstr>What indicates the delay between a control operator action and the corresponding change in the transmitted signal?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Eliza Croarkin</cp:lastModifiedBy>
  <cp:revision>14</cp:revision>
  <dcterms:created xsi:type="dcterms:W3CDTF">2014-03-12T18:09:47Z</dcterms:created>
  <dcterms:modified xsi:type="dcterms:W3CDTF">2024-06-14T16:19:37Z</dcterms:modified>
</cp:coreProperties>
</file>